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63" r:id="rId6"/>
    <p:sldId id="264" r:id="rId7"/>
    <p:sldId id="275" r:id="rId8"/>
    <p:sldId id="281" r:id="rId9"/>
    <p:sldId id="282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59" r:id="rId18"/>
    <p:sldId id="276" r:id="rId19"/>
    <p:sldId id="278" r:id="rId20"/>
    <p:sldId id="279" r:id="rId21"/>
    <p:sldId id="280" r:id="rId22"/>
    <p:sldId id="277" r:id="rId23"/>
    <p:sldId id="262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12/17/2018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8000" y="2880000"/>
            <a:ext cx="6480048" cy="230124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Multi-robots navigation in cluttered and dynamic environments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600" y="4725144"/>
            <a:ext cx="6480048" cy="300460"/>
          </a:xfrm>
        </p:spPr>
        <p:txBody>
          <a:bodyPr>
            <a:normAutofit/>
          </a:bodyPr>
          <a:lstStyle/>
          <a:p>
            <a:r>
              <a:rPr lang="fr-FR" sz="1200" dirty="0" smtClean="0"/>
              <a:t>Bruno BORGES DA COSTA, Camilla CARTA, Alexis DEWAELE and Yoann LAPIJOVER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1675799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4</a:t>
            </a:r>
            <a:r>
              <a:rPr lang="fr-FR" dirty="0" smtClean="0"/>
              <a:t>) </a:t>
            </a:r>
            <a:r>
              <a:rPr lang="fr-FR" dirty="0" err="1" smtClean="0"/>
              <a:t>Braitenberg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36576" indent="0">
                  <a:buNone/>
                </a:pPr>
                <a:endParaRPr lang="fr-FR" sz="2800" b="0" i="1" dirty="0" smtClean="0">
                  <a:latin typeface="Cambria Math"/>
                </a:endParaRPr>
              </a:p>
              <a:p>
                <a:pPr marL="36576" indent="0">
                  <a:buNone/>
                </a:pPr>
                <a:endParaRPr lang="fr-FR" sz="2800" i="1" dirty="0">
                  <a:latin typeface="Cambria Math"/>
                </a:endParaRPr>
              </a:p>
              <a:p>
                <a:pPr marL="36576" indent="0">
                  <a:buNone/>
                </a:pPr>
                <a:endParaRPr lang="fr-FR" sz="2800" b="0" i="1" dirty="0" smtClean="0">
                  <a:latin typeface="Cambria Math"/>
                </a:endParaRPr>
              </a:p>
              <a:p>
                <a:pPr marL="36576" indent="0">
                  <a:buNone/>
                </a:pPr>
                <a:endParaRPr lang="fr-FR" sz="2800" i="1" dirty="0">
                  <a:latin typeface="Cambria Math"/>
                </a:endParaRPr>
              </a:p>
              <a:p>
                <a:pPr marL="36576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latin typeface="Cambria Math"/>
                        </a:rPr>
                        <m:t>𝜎</m:t>
                      </m:r>
                      <m:r>
                        <a:rPr lang="fr-FR" sz="2800" b="0" i="1" smtClean="0">
                          <a:latin typeface="Cambria Math"/>
                        </a:rPr>
                        <m:t>+=</m:t>
                      </m:r>
                      <m:r>
                        <a:rPr lang="fr-FR" sz="2800" b="0" i="1" smtClean="0">
                          <a:latin typeface="Cambria Math"/>
                        </a:rPr>
                        <m:t>𝜔</m:t>
                      </m:r>
                      <m:r>
                        <a:rPr lang="fr-FR" sz="2800" b="0" i="1" smtClean="0">
                          <a:latin typeface="Cambria Math"/>
                        </a:rPr>
                        <m:t>∗</m:t>
                      </m:r>
                      <m:r>
                        <a:rPr lang="fr-FR" sz="2800" b="0" i="1" smtClean="0">
                          <a:latin typeface="Cambria Math"/>
                        </a:rPr>
                        <m:t>𝑠𝑒𝑛𝑠𝑜𝑟</m:t>
                      </m:r>
                      <m:r>
                        <m:rPr>
                          <m:lit/>
                        </m:rPr>
                        <a:rPr lang="fr-FR" sz="2800" b="0" i="1" smtClean="0">
                          <a:latin typeface="Cambria Math"/>
                        </a:rPr>
                        <m:t>_</m:t>
                      </m:r>
                      <m:r>
                        <a:rPr lang="fr-FR" sz="2800" b="0" i="1" smtClean="0">
                          <a:latin typeface="Cambria Math"/>
                        </a:rPr>
                        <m:t>𝑣𝑎𝑙𝑢𝑒</m:t>
                      </m:r>
                    </m:oMath>
                  </m:oMathPara>
                </a14:m>
                <a:endParaRPr lang="fr-FR" sz="28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143" t="-134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419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4) </a:t>
            </a:r>
            <a:r>
              <a:rPr lang="fr-FR" dirty="0" err="1" smtClean="0"/>
              <a:t>Metrics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fr-FR" sz="2800" dirty="0" smtClean="0"/>
                  <a:t>Orientation </a:t>
                </a:r>
                <a:r>
                  <a:rPr lang="fr-FR" sz="2800" dirty="0" err="1" smtClean="0"/>
                  <a:t>Metric</a:t>
                </a:r>
                <a:endParaRPr lang="fr-FR" sz="2800" dirty="0" smtClean="0"/>
              </a:p>
              <a:p>
                <a:endParaRPr lang="fr-FR" sz="2800" dirty="0" smtClean="0"/>
              </a:p>
              <a:p>
                <a:endParaRPr lang="fr-FR" sz="2800" dirty="0"/>
              </a:p>
              <a:p>
                <a:pPr marL="36576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latin typeface="Cambria Math"/>
                        </a:rPr>
                        <m:t>𝑜</m:t>
                      </m:r>
                      <m:d>
                        <m:dPr>
                          <m:begChr m:val="["/>
                          <m:endChr m:val="]"/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fr-FR" sz="28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fr-FR" sz="28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fr-FR" sz="2800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fr-FR" sz="2800" b="0" i="1" smtClean="0">
                              <a:latin typeface="Cambria Math"/>
                            </a:rPr>
                            <m:t>𝑁</m:t>
                          </m:r>
                        </m:den>
                      </m:f>
                      <m:d>
                        <m:dPr>
                          <m:begChr m:val="|"/>
                          <m:endChr m:val="|"/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fr-FR" sz="2800" b="0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fr-FR" sz="2800" b="0" i="1" smtClean="0">
                                  <a:latin typeface="Cambria Math"/>
                                </a:rPr>
                                <m:t>𝑘</m:t>
                              </m:r>
                              <m:r>
                                <a:rPr lang="fr-FR" sz="2800" b="0" i="1" smtClean="0">
                                  <a:latin typeface="Cambria Math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fr-FR" sz="2800" b="0" i="1" smtClean="0">
                                  <a:latin typeface="Cambria Math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fr-FR" sz="2800" b="0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𝑖</m:t>
                                  </m:r>
                                  <m:sSub>
                                    <m:sSubPr>
                                      <m:ctrlPr>
                                        <a:rPr lang="fr-FR" sz="2800" b="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sz="2800" b="0" i="1" smtClean="0">
                                          <a:latin typeface="Cambria Math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fr-FR" sz="2800" b="0" i="1" smtClean="0">
                                          <a:latin typeface="Cambria Math"/>
                                        </a:rPr>
                                        <m:t>𝑘</m:t>
                                      </m:r>
                                    </m:sub>
                                  </m:sSub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[</m:t>
                                  </m:r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𝑡</m:t>
                                  </m:r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]</m:t>
                                  </m:r>
                                </m:sup>
                              </m:sSup>
                            </m:e>
                          </m:nary>
                        </m:e>
                      </m:d>
                    </m:oMath>
                  </m:oMathPara>
                </a14:m>
                <a:endParaRPr lang="fr-FR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327" t="-134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248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331200"/>
                <a:ext cx="7467600" cy="5906112"/>
              </a:xfrm>
            </p:spPr>
            <p:txBody>
              <a:bodyPr>
                <a:normAutofit/>
              </a:bodyPr>
              <a:lstStyle/>
              <a:p>
                <a:r>
                  <a:rPr lang="fr-FR" sz="2800" dirty="0" err="1" smtClean="0"/>
                  <a:t>Cohesion</a:t>
                </a:r>
                <a:r>
                  <a:rPr lang="fr-FR" sz="2800" dirty="0" smtClean="0"/>
                  <a:t> </a:t>
                </a:r>
                <a:r>
                  <a:rPr lang="fr-FR" sz="2800" dirty="0" err="1" smtClean="0"/>
                  <a:t>Metric</a:t>
                </a:r>
                <a:endParaRPr lang="fr-FR" sz="2800" dirty="0" smtClean="0"/>
              </a:p>
              <a:p>
                <a:pPr marL="36576" indent="0">
                  <a:buNone/>
                </a:pPr>
                <a:endParaRPr lang="fr-FR" sz="2800" dirty="0" smtClean="0"/>
              </a:p>
              <a:p>
                <a:endParaRPr lang="fr-FR" sz="2800" dirty="0" smtClean="0"/>
              </a:p>
              <a:p>
                <a:endParaRPr lang="fr-FR" sz="2800" dirty="0"/>
              </a:p>
              <a:p>
                <a:pPr marL="36576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latin typeface="Cambria Math"/>
                        </a:rPr>
                        <m:t>𝑐</m:t>
                      </m:r>
                      <m:d>
                        <m:dPr>
                          <m:begChr m:val="["/>
                          <m:endChr m:val="]"/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fr-FR" sz="28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fr-FR" sz="2800" b="0" i="1" smtClean="0">
                          <a:latin typeface="Cambria Math"/>
                        </a:rPr>
                        <m:t>=</m:t>
                      </m:r>
                      <m:sSup>
                        <m:sSupPr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fr-FR" sz="28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fr-FR" sz="2800" b="0" i="1" smtClean="0">
                                  <a:latin typeface="Cambria Math"/>
                                </a:rPr>
                                <m:t>1+</m:t>
                              </m:r>
                              <m:f>
                                <m:fPr>
                                  <m:ctrlPr>
                                    <a:rPr lang="fr-FR" sz="2800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𝑁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ctrlPr>
                                    <a:rPr lang="fr-FR" sz="2800" b="0" i="1" smtClean="0">
                                      <a:latin typeface="Cambria Math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fr-FR" sz="2800" b="0" i="1" smtClean="0">
                                      <a:latin typeface="Cambria Math"/>
                                    </a:rPr>
                                    <m:t>𝑘</m:t>
                                  </m:r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𝑁</m:t>
                                  </m:r>
                                </m:sup>
                                <m:e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𝑑𝑖𝑠𝑡</m:t>
                                  </m:r>
                                  <m:d>
                                    <m:dPr>
                                      <m:ctrlPr>
                                        <a:rPr lang="fr-FR" sz="2800" b="0" i="1" smtClean="0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800" b="0" i="1" smtClean="0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fr-FR" sz="2800" b="0" i="1" smtClean="0">
                                              <a:latin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  <m:r>
                                        <a:rPr lang="fr-FR" sz="2800" b="0" i="1" smtClean="0">
                                          <a:latin typeface="Cambria Math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fr-FR" sz="2800" b="0" i="1" smtClean="0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fr-FR" sz="2800" b="0" i="1" smtClean="0">
                                                  <a:latin typeface="Cambria Math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fr-FR" sz="2800" b="0" i="1" smtClean="0">
                                                  <a:latin typeface="Cambria Math"/>
                                                </a:rPr>
                                                <m:t>𝑥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fr-FR" sz="2800" b="0" i="1" smtClean="0">
                                              <a:latin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</m:nary>
                            </m:e>
                          </m:d>
                        </m:e>
                        <m:sup>
                          <m:r>
                            <a:rPr lang="fr-FR" sz="2800" b="0" i="1" smtClean="0">
                              <a:latin typeface="Cambria Math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fr-FR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31200"/>
                <a:ext cx="7467600" cy="5906112"/>
              </a:xfrm>
              <a:blipFill rotWithShape="1">
                <a:blip r:embed="rId2"/>
                <a:stretch>
                  <a:fillRect l="-1143" t="-10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3376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331200"/>
                <a:ext cx="7467600" cy="5906112"/>
              </a:xfrm>
            </p:spPr>
            <p:txBody>
              <a:bodyPr>
                <a:normAutofit/>
              </a:bodyPr>
              <a:lstStyle/>
              <a:p>
                <a:r>
                  <a:rPr lang="fr-FR" sz="2800" dirty="0" err="1" smtClean="0"/>
                  <a:t>Velocity</a:t>
                </a:r>
                <a:r>
                  <a:rPr lang="fr-FR" sz="2800" dirty="0" smtClean="0"/>
                  <a:t> </a:t>
                </a:r>
                <a:r>
                  <a:rPr lang="fr-FR" sz="2800" dirty="0" err="1" smtClean="0"/>
                  <a:t>Metric</a:t>
                </a:r>
                <a:endParaRPr lang="fr-FR" sz="2800" dirty="0" smtClean="0"/>
              </a:p>
              <a:p>
                <a:pPr marL="36576" indent="0">
                  <a:buNone/>
                </a:pPr>
                <a:endParaRPr lang="fr-FR" sz="2800" dirty="0" smtClean="0"/>
              </a:p>
              <a:p>
                <a:endParaRPr lang="fr-FR" sz="2800" dirty="0" smtClean="0"/>
              </a:p>
              <a:p>
                <a:endParaRPr lang="fr-FR" sz="2800" dirty="0"/>
              </a:p>
              <a:p>
                <a:pPr marL="36576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latin typeface="Cambria Math"/>
                        </a:rPr>
                        <m:t>𝑣</m:t>
                      </m:r>
                      <m:d>
                        <m:dPr>
                          <m:begChr m:val="["/>
                          <m:endChr m:val="]"/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fr-FR" sz="2800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fr-FR" sz="28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fr-FR" sz="2800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fr-FR" sz="28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fr-FR" sz="2800" b="0" i="1" smtClean="0">
                                  <a:latin typeface="Cambria Math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fr-FR" sz="2800" b="0" i="1" smtClean="0">
                                  <a:latin typeface="Cambria Math"/>
                                </a:rPr>
                                <m:t>𝑚𝑎𝑥</m:t>
                              </m:r>
                            </m:sub>
                          </m:sSub>
                        </m:den>
                      </m:f>
                      <m:r>
                        <a:rPr lang="fr-FR" sz="2800" b="0" i="1" smtClean="0">
                          <a:latin typeface="Cambria Math"/>
                        </a:rPr>
                        <m:t>𝑚𝑎𝑥</m:t>
                      </m:r>
                      <m:d>
                        <m:dPr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fr-FR" sz="2800" b="0" i="1" smtClean="0">
                              <a:latin typeface="Cambria Math"/>
                            </a:rPr>
                            <m:t>𝑝𝑟𝑜</m:t>
                          </m:r>
                          <m:sSub>
                            <m:sSubPr>
                              <m:ctrlPr>
                                <a:rPr lang="fr-FR" sz="28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fr-FR" sz="2800" b="0" i="1" smtClean="0">
                                  <a:latin typeface="Cambria Math"/>
                                </a:rPr>
                                <m:t>𝑗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sz="2800" b="0" i="0" smtClean="0">
                                  <a:latin typeface="Cambria Math"/>
                                </a:rPr>
                                <m:t>Φ</m:t>
                              </m:r>
                            </m:sub>
                          </m:sSub>
                          <m:d>
                            <m:dPr>
                              <m:ctrlPr>
                                <a:rPr lang="fr-FR" sz="28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̅"/>
                                  <m:ctrlPr>
                                    <a:rPr lang="fr-FR" sz="2800" b="0" i="1" smtClean="0"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</m:acc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fr-FR" sz="2800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fr-FR" sz="2800" b="0" i="1" smtClean="0">
                                  <a:latin typeface="Cambria Math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fr-FR" sz="2800" b="0" i="1" smtClean="0"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</m:acc>
                              <m:r>
                                <a:rPr lang="fr-FR" sz="2800" b="0" i="1" smtClean="0">
                                  <a:latin typeface="Cambria Math"/>
                                </a:rPr>
                                <m:t>[</m:t>
                              </m:r>
                              <m:r>
                                <a:rPr lang="fr-FR" sz="2800" b="0" i="1" smtClean="0">
                                  <a:latin typeface="Cambria Math"/>
                                </a:rPr>
                                <m:t>𝑡</m:t>
                              </m:r>
                              <m:r>
                                <a:rPr lang="fr-FR" sz="2800" b="0" i="1" smtClean="0">
                                  <a:latin typeface="Cambria Math"/>
                                </a:rPr>
                                <m:t>−1]</m:t>
                              </m:r>
                            </m:e>
                          </m:d>
                          <m:r>
                            <a:rPr lang="fr-FR" sz="2800" b="0" i="1" smtClean="0">
                              <a:latin typeface="Cambria Math"/>
                            </a:rPr>
                            <m:t>, 0</m:t>
                          </m:r>
                        </m:e>
                      </m:d>
                    </m:oMath>
                  </m:oMathPara>
                </a14:m>
                <a:endParaRPr lang="fr-FR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31200"/>
                <a:ext cx="7467600" cy="5906112"/>
              </a:xfrm>
              <a:blipFill rotWithShape="1">
                <a:blip r:embed="rId2"/>
                <a:stretch>
                  <a:fillRect l="-1143" t="-103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400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4) </a:t>
            </a:r>
            <a:r>
              <a:rPr lang="fr-FR" dirty="0" err="1" smtClean="0"/>
              <a:t>Experimental</a:t>
            </a:r>
            <a:r>
              <a:rPr lang="fr-FR" dirty="0" smtClean="0"/>
              <a:t> Setup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800" dirty="0" smtClean="0"/>
              <a:t>Simulation in </a:t>
            </a:r>
            <a:r>
              <a:rPr lang="fr-FR" sz="2800" dirty="0" err="1" smtClean="0"/>
              <a:t>Webots</a:t>
            </a:r>
            <a:endParaRPr lang="fr-FR" sz="2800" dirty="0" smtClean="0"/>
          </a:p>
          <a:p>
            <a:pPr lvl="1"/>
            <a:r>
              <a:rPr lang="fr-FR" sz="2400" dirty="0" smtClean="0"/>
              <a:t>First Scenario : </a:t>
            </a:r>
            <a:r>
              <a:rPr lang="fr-FR" sz="2400" dirty="0" err="1" smtClean="0"/>
              <a:t>Cluttered</a:t>
            </a:r>
            <a:r>
              <a:rPr lang="fr-FR" sz="2400" dirty="0" smtClean="0"/>
              <a:t> </a:t>
            </a:r>
            <a:r>
              <a:rPr lang="fr-FR" sz="2400" dirty="0" err="1" smtClean="0"/>
              <a:t>Environment</a:t>
            </a:r>
            <a:endParaRPr lang="fr-FR" sz="2400" dirty="0" smtClean="0"/>
          </a:p>
          <a:p>
            <a:pPr marL="448056" lvl="1" indent="0">
              <a:buNone/>
            </a:pPr>
            <a:endParaRPr lang="fr-FR" sz="2400" dirty="0" smtClean="0"/>
          </a:p>
        </p:txBody>
      </p:sp>
      <p:pic>
        <p:nvPicPr>
          <p:cNvPr id="6" name="obstacles_10_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9632" y="2708920"/>
            <a:ext cx="6660232" cy="374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8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1200"/>
            <a:ext cx="7467600" cy="4525963"/>
          </a:xfrm>
        </p:spPr>
        <p:txBody>
          <a:bodyPr>
            <a:normAutofit/>
          </a:bodyPr>
          <a:lstStyle/>
          <a:p>
            <a:pPr lvl="1"/>
            <a:r>
              <a:rPr lang="fr-FR" sz="2400" dirty="0" smtClean="0"/>
              <a:t>Second Scenario : </a:t>
            </a:r>
            <a:r>
              <a:rPr lang="fr-FR" sz="2400" dirty="0" err="1" smtClean="0"/>
              <a:t>Dynamic</a:t>
            </a:r>
            <a:r>
              <a:rPr lang="fr-FR" sz="2400" dirty="0" smtClean="0"/>
              <a:t> </a:t>
            </a:r>
            <a:r>
              <a:rPr lang="fr-FR" sz="2400" dirty="0" err="1" smtClean="0"/>
              <a:t>Environment</a:t>
            </a:r>
            <a:endParaRPr lang="fr-FR" sz="2400" dirty="0" smtClean="0"/>
          </a:p>
          <a:p>
            <a:endParaRPr lang="fr-FR" sz="2800" dirty="0"/>
          </a:p>
          <a:p>
            <a:pPr marL="36576" indent="0">
              <a:buNone/>
            </a:pPr>
            <a:endParaRPr lang="fr-FR" sz="2800" dirty="0"/>
          </a:p>
        </p:txBody>
      </p:sp>
      <p:pic>
        <p:nvPicPr>
          <p:cNvPr id="2" name="crossing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9592" y="1412776"/>
            <a:ext cx="7524328" cy="423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13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332656"/>
            <a:ext cx="7467600" cy="4525963"/>
          </a:xfrm>
        </p:spPr>
        <p:txBody>
          <a:bodyPr/>
          <a:lstStyle/>
          <a:p>
            <a:r>
              <a:rPr lang="fr-FR" dirty="0" smtClean="0"/>
              <a:t>Real </a:t>
            </a:r>
            <a:r>
              <a:rPr lang="fr-FR" dirty="0" err="1" smtClean="0"/>
              <a:t>Experiments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916832"/>
            <a:ext cx="5070579" cy="353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12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000" y="2736000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en-US" sz="3600" b="1" cap="all" dirty="0" smtClean="0">
                <a:ln w="5000" cmpd="sng">
                  <a:solidFill>
                    <a:srgbClr val="6EA0B0">
                      <a:tint val="80000"/>
                      <a:shade val="99000"/>
                      <a:satMod val="500000"/>
                    </a:srgbClr>
                  </a:solidFill>
                  <a:prstDash val="solid"/>
                </a:ln>
                <a:gradFill>
                  <a:gsLst>
                    <a:gs pos="0">
                      <a:srgbClr val="6EA0B0">
                        <a:tint val="63000"/>
                        <a:satMod val="255000"/>
                      </a:srgbClr>
                    </a:gs>
                    <a:gs pos="9000">
                      <a:srgbClr val="6EA0B0">
                        <a:tint val="63000"/>
                        <a:satMod val="255000"/>
                      </a:srgbClr>
                    </a:gs>
                    <a:gs pos="53000">
                      <a:srgbClr val="6EA0B0">
                        <a:shade val="60000"/>
                        <a:satMod val="100000"/>
                      </a:srgbClr>
                    </a:gs>
                    <a:gs pos="90000">
                      <a:srgbClr val="6EA0B0">
                        <a:tint val="63000"/>
                        <a:satMod val="255000"/>
                      </a:srgbClr>
                    </a:gs>
                    <a:gs pos="100000">
                      <a:srgbClr val="6EA0B0">
                        <a:tint val="63000"/>
                        <a:satMod val="255000"/>
                      </a:srgb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rPr>
              <a:t>Results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7086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1200"/>
            <a:ext cx="7467600" cy="4525963"/>
          </a:xfrm>
        </p:spPr>
        <p:txBody>
          <a:bodyPr/>
          <a:lstStyle/>
          <a:p>
            <a:r>
              <a:rPr lang="fr-FR" dirty="0" smtClean="0"/>
              <a:t>Simulation in </a:t>
            </a:r>
            <a:r>
              <a:rPr lang="fr-FR" dirty="0" err="1" smtClean="0"/>
              <a:t>Webots</a:t>
            </a:r>
            <a:endParaRPr lang="fr-FR" dirty="0"/>
          </a:p>
        </p:txBody>
      </p:sp>
      <p:grpSp>
        <p:nvGrpSpPr>
          <p:cNvPr id="9" name="Group 8"/>
          <p:cNvGrpSpPr/>
          <p:nvPr/>
        </p:nvGrpSpPr>
        <p:grpSpPr>
          <a:xfrm>
            <a:off x="1905000" y="1428750"/>
            <a:ext cx="5334000" cy="4601830"/>
            <a:chOff x="1905000" y="1428750"/>
            <a:chExt cx="5334000" cy="460183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000" y="1428750"/>
              <a:ext cx="5334000" cy="40005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905000" y="5661248"/>
              <a:ext cx="533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/>
                <a:t>Orientation </a:t>
              </a:r>
              <a:r>
                <a:rPr lang="fr-FR" dirty="0" err="1" smtClean="0"/>
                <a:t>Metrics</a:t>
              </a:r>
              <a:r>
                <a:rPr lang="fr-FR" dirty="0" smtClean="0"/>
                <a:t> for a group of N robots</a:t>
              </a:r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27694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1200"/>
            <a:ext cx="7467600" cy="4525963"/>
          </a:xfrm>
        </p:spPr>
        <p:txBody>
          <a:bodyPr/>
          <a:lstStyle/>
          <a:p>
            <a:r>
              <a:rPr lang="fr-FR" dirty="0" smtClean="0"/>
              <a:t>Simulation in </a:t>
            </a:r>
            <a:r>
              <a:rPr lang="fr-FR" dirty="0" err="1" smtClean="0"/>
              <a:t>Webots</a:t>
            </a:r>
            <a:endParaRPr lang="fr-FR" dirty="0"/>
          </a:p>
        </p:txBody>
      </p:sp>
      <p:grpSp>
        <p:nvGrpSpPr>
          <p:cNvPr id="6" name="Group 5"/>
          <p:cNvGrpSpPr/>
          <p:nvPr/>
        </p:nvGrpSpPr>
        <p:grpSpPr>
          <a:xfrm>
            <a:off x="1952625" y="1428750"/>
            <a:ext cx="5238750" cy="4673838"/>
            <a:chOff x="1952625" y="1428750"/>
            <a:chExt cx="5238750" cy="467383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2625" y="1428750"/>
              <a:ext cx="5238750" cy="40005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952625" y="5733256"/>
              <a:ext cx="5238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Cohesion</a:t>
              </a:r>
              <a:r>
                <a:rPr lang="fr-FR" dirty="0" smtClean="0"/>
                <a:t> </a:t>
              </a:r>
              <a:r>
                <a:rPr lang="fr-FR" dirty="0" err="1" smtClean="0"/>
                <a:t>Metrics</a:t>
              </a:r>
              <a:r>
                <a:rPr lang="fr-FR" dirty="0" smtClean="0"/>
                <a:t> for a group of N robots</a:t>
              </a:r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346284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cap="all" dirty="0" smtClean="0">
                <a:ln w="5000" cmpd="sng">
                  <a:solidFill>
                    <a:srgbClr val="6EA0B0">
                      <a:tint val="80000"/>
                      <a:shade val="99000"/>
                      <a:satMod val="500000"/>
                    </a:srgbClr>
                  </a:solidFill>
                  <a:prstDash val="solid"/>
                </a:ln>
                <a:gradFill>
                  <a:gsLst>
                    <a:gs pos="0">
                      <a:srgbClr val="6EA0B0">
                        <a:tint val="63000"/>
                        <a:satMod val="255000"/>
                      </a:srgbClr>
                    </a:gs>
                    <a:gs pos="9000">
                      <a:srgbClr val="6EA0B0">
                        <a:tint val="63000"/>
                        <a:satMod val="255000"/>
                      </a:srgbClr>
                    </a:gs>
                    <a:gs pos="53000">
                      <a:srgbClr val="6EA0B0">
                        <a:shade val="60000"/>
                        <a:satMod val="100000"/>
                      </a:srgbClr>
                    </a:gs>
                    <a:gs pos="90000">
                      <a:srgbClr val="6EA0B0">
                        <a:tint val="63000"/>
                        <a:satMod val="255000"/>
                      </a:srgbClr>
                    </a:gs>
                    <a:gs pos="100000">
                      <a:srgbClr val="6EA0B0">
                        <a:tint val="63000"/>
                        <a:satMod val="255000"/>
                      </a:srgb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rPr>
              <a:t>Summary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Methodology</a:t>
            </a:r>
          </a:p>
          <a:p>
            <a:r>
              <a:rPr lang="en-US" dirty="0" smtClean="0"/>
              <a:t>Results</a:t>
            </a:r>
          </a:p>
          <a:p>
            <a:r>
              <a:rPr lang="en-US" dirty="0" smtClean="0"/>
              <a:t>Discussion</a:t>
            </a:r>
          </a:p>
          <a:p>
            <a:r>
              <a:rPr lang="en-US" dirty="0" smtClean="0"/>
              <a:t>Conclusion</a:t>
            </a:r>
          </a:p>
          <a:p>
            <a:pPr marL="36576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0408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1200"/>
            <a:ext cx="7467600" cy="4525963"/>
          </a:xfrm>
        </p:spPr>
        <p:txBody>
          <a:bodyPr/>
          <a:lstStyle/>
          <a:p>
            <a:r>
              <a:rPr lang="fr-FR" dirty="0" smtClean="0"/>
              <a:t>Simulation in </a:t>
            </a:r>
            <a:r>
              <a:rPr lang="fr-FR" dirty="0" err="1" smtClean="0"/>
              <a:t>Webots</a:t>
            </a:r>
            <a:endParaRPr lang="fr-FR" dirty="0"/>
          </a:p>
        </p:txBody>
      </p:sp>
      <p:sp>
        <p:nvSpPr>
          <p:cNvPr id="7" name="TextBox 6"/>
          <p:cNvSpPr txBox="1"/>
          <p:nvPr/>
        </p:nvSpPr>
        <p:spPr>
          <a:xfrm>
            <a:off x="1905000" y="5733256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/>
              <a:t>Velocity</a:t>
            </a:r>
            <a:r>
              <a:rPr lang="fr-FR" dirty="0" smtClean="0"/>
              <a:t> </a:t>
            </a:r>
            <a:r>
              <a:rPr lang="fr-FR" dirty="0" err="1" smtClean="0"/>
              <a:t>Metrics</a:t>
            </a:r>
            <a:r>
              <a:rPr lang="fr-FR" dirty="0" smtClean="0"/>
              <a:t> for a group of N robots</a:t>
            </a:r>
            <a:endParaRPr lang="fr-F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2875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1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1200"/>
            <a:ext cx="7467600" cy="4525963"/>
          </a:xfrm>
        </p:spPr>
        <p:txBody>
          <a:bodyPr/>
          <a:lstStyle/>
          <a:p>
            <a:r>
              <a:rPr lang="fr-FR" dirty="0" smtClean="0"/>
              <a:t>Simulation in </a:t>
            </a:r>
            <a:r>
              <a:rPr lang="fr-FR" dirty="0" err="1" smtClean="0"/>
              <a:t>Webots</a:t>
            </a:r>
            <a:endParaRPr lang="fr-FR" dirty="0"/>
          </a:p>
        </p:txBody>
      </p:sp>
      <p:grpSp>
        <p:nvGrpSpPr>
          <p:cNvPr id="6" name="Group 5"/>
          <p:cNvGrpSpPr/>
          <p:nvPr/>
        </p:nvGrpSpPr>
        <p:grpSpPr>
          <a:xfrm>
            <a:off x="1905000" y="1428750"/>
            <a:ext cx="5334000" cy="4673838"/>
            <a:chOff x="1905000" y="1428750"/>
            <a:chExt cx="5334000" cy="467383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000" y="1428750"/>
              <a:ext cx="5334000" cy="40005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905000" y="5733256"/>
              <a:ext cx="533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Overall</a:t>
              </a:r>
              <a:r>
                <a:rPr lang="fr-FR" dirty="0" smtClean="0"/>
                <a:t> Performance for a group of N robots</a:t>
              </a:r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16807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1200"/>
            <a:ext cx="7467600" cy="4525963"/>
          </a:xfrm>
        </p:spPr>
        <p:txBody>
          <a:bodyPr/>
          <a:lstStyle/>
          <a:p>
            <a:r>
              <a:rPr lang="fr-FR" dirty="0" smtClean="0"/>
              <a:t>Real </a:t>
            </a:r>
            <a:r>
              <a:rPr lang="fr-FR" dirty="0" err="1" smtClean="0"/>
              <a:t>Experiments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694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000" y="2736000"/>
            <a:ext cx="7467600" cy="1143000"/>
          </a:xfrm>
        </p:spPr>
        <p:txBody>
          <a:bodyPr/>
          <a:lstStyle/>
          <a:p>
            <a:pPr algn="ctr"/>
            <a:r>
              <a:rPr lang="en-US" sz="3600" b="1" cap="all" dirty="0" smtClean="0">
                <a:ln w="5000" cmpd="sng">
                  <a:solidFill>
                    <a:srgbClr val="6EA0B0">
                      <a:tint val="80000"/>
                      <a:shade val="99000"/>
                      <a:satMod val="500000"/>
                    </a:srgbClr>
                  </a:solidFill>
                  <a:prstDash val="solid"/>
                </a:ln>
                <a:gradFill>
                  <a:gsLst>
                    <a:gs pos="0">
                      <a:srgbClr val="6EA0B0">
                        <a:tint val="63000"/>
                        <a:satMod val="255000"/>
                      </a:srgbClr>
                    </a:gs>
                    <a:gs pos="9000">
                      <a:srgbClr val="6EA0B0">
                        <a:tint val="63000"/>
                        <a:satMod val="255000"/>
                      </a:srgbClr>
                    </a:gs>
                    <a:gs pos="53000">
                      <a:srgbClr val="6EA0B0">
                        <a:shade val="60000"/>
                        <a:satMod val="100000"/>
                      </a:srgbClr>
                    </a:gs>
                    <a:gs pos="90000">
                      <a:srgbClr val="6EA0B0">
                        <a:tint val="63000"/>
                        <a:satMod val="255000"/>
                      </a:srgbClr>
                    </a:gs>
                    <a:gs pos="100000">
                      <a:srgbClr val="6EA0B0">
                        <a:tint val="63000"/>
                        <a:satMod val="255000"/>
                      </a:srgb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rPr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7424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000" y="2736000"/>
            <a:ext cx="7467600" cy="1143000"/>
          </a:xfrm>
        </p:spPr>
        <p:txBody>
          <a:bodyPr/>
          <a:lstStyle/>
          <a:p>
            <a:pPr algn="ctr"/>
            <a:r>
              <a:rPr lang="en-US" sz="3600" b="1" cap="all" dirty="0" smtClean="0">
                <a:ln w="5000" cmpd="sng">
                  <a:solidFill>
                    <a:srgbClr val="6EA0B0">
                      <a:tint val="80000"/>
                      <a:shade val="99000"/>
                      <a:satMod val="500000"/>
                    </a:srgbClr>
                  </a:solidFill>
                  <a:prstDash val="solid"/>
                </a:ln>
                <a:gradFill>
                  <a:gsLst>
                    <a:gs pos="0">
                      <a:srgbClr val="6EA0B0">
                        <a:tint val="63000"/>
                        <a:satMod val="255000"/>
                      </a:srgbClr>
                    </a:gs>
                    <a:gs pos="9000">
                      <a:srgbClr val="6EA0B0">
                        <a:tint val="63000"/>
                        <a:satMod val="255000"/>
                      </a:srgbClr>
                    </a:gs>
                    <a:gs pos="53000">
                      <a:srgbClr val="6EA0B0">
                        <a:shade val="60000"/>
                        <a:satMod val="100000"/>
                      </a:srgbClr>
                    </a:gs>
                    <a:gs pos="90000">
                      <a:srgbClr val="6EA0B0">
                        <a:tint val="63000"/>
                        <a:satMod val="255000"/>
                      </a:srgbClr>
                    </a:gs>
                    <a:gs pos="100000">
                      <a:srgbClr val="6EA0B0">
                        <a:tint val="63000"/>
                        <a:satMod val="255000"/>
                      </a:srgb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rPr>
              <a:t>Introduction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182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000" y="2736000"/>
            <a:ext cx="7467600" cy="1143000"/>
          </a:xfrm>
        </p:spPr>
        <p:txBody>
          <a:bodyPr/>
          <a:lstStyle/>
          <a:p>
            <a:pPr algn="ctr"/>
            <a:r>
              <a:rPr lang="en-US" sz="3600" b="1" cap="all" dirty="0" smtClean="0">
                <a:ln w="5000" cmpd="sng">
                  <a:solidFill>
                    <a:srgbClr val="6EA0B0">
                      <a:tint val="80000"/>
                      <a:shade val="99000"/>
                      <a:satMod val="500000"/>
                    </a:srgbClr>
                  </a:solidFill>
                  <a:prstDash val="solid"/>
                </a:ln>
                <a:gradFill>
                  <a:gsLst>
                    <a:gs pos="0">
                      <a:srgbClr val="6EA0B0">
                        <a:tint val="63000"/>
                        <a:satMod val="255000"/>
                      </a:srgbClr>
                    </a:gs>
                    <a:gs pos="9000">
                      <a:srgbClr val="6EA0B0">
                        <a:tint val="63000"/>
                        <a:satMod val="255000"/>
                      </a:srgbClr>
                    </a:gs>
                    <a:gs pos="53000">
                      <a:srgbClr val="6EA0B0">
                        <a:shade val="60000"/>
                        <a:satMod val="100000"/>
                      </a:srgbClr>
                    </a:gs>
                    <a:gs pos="90000">
                      <a:srgbClr val="6EA0B0">
                        <a:tint val="63000"/>
                        <a:satMod val="255000"/>
                      </a:srgbClr>
                    </a:gs>
                    <a:gs pos="100000">
                      <a:srgbClr val="6EA0B0">
                        <a:tint val="63000"/>
                        <a:satMod val="255000"/>
                      </a:srgb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rPr>
              <a:t>Methodology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03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1) </a:t>
            </a:r>
            <a:r>
              <a:rPr lang="en-US" dirty="0" err="1" smtClean="0"/>
              <a:t>Reynold’s</a:t>
            </a:r>
            <a:r>
              <a:rPr lang="en-US" dirty="0" smtClean="0"/>
              <a:t> Rules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sz="2800" dirty="0" smtClean="0"/>
              </a:p>
              <a:p>
                <a:pPr marL="36576" indent="0" algn="ctr">
                  <a:buNone/>
                </a:pPr>
                <a:r>
                  <a:rPr lang="en-US" sz="2800" u="sng" dirty="0" smtClean="0"/>
                  <a:t>Cohesion Rule</a:t>
                </a:r>
              </a:p>
              <a:p>
                <a:pPr marL="36576" indent="0" algn="ctr">
                  <a:buNone/>
                </a:pPr>
                <a:endParaRPr lang="en-US" sz="2800" dirty="0" smtClean="0"/>
              </a:p>
              <a:p>
                <a:pPr marL="36576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latin typeface="Cambria Math"/>
                        </a:rPr>
                        <m:t>𝑐</m:t>
                      </m:r>
                      <m:d>
                        <m:dPr>
                          <m:begChr m:val="["/>
                          <m:endChr m:val="]"/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fr-FR" sz="2800" b="0" i="1" smtClean="0">
                              <a:latin typeface="Cambria Math"/>
                            </a:rPr>
                            <m:t>𝑖</m:t>
                          </m:r>
                        </m:e>
                      </m:d>
                      <m:r>
                        <a:rPr lang="fr-FR" sz="28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fr-FR" sz="2800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fr-FR" sz="2800" b="0" i="1" smtClean="0">
                              <a:latin typeface="Cambria Math"/>
                            </a:rPr>
                            <m:t>𝑁</m:t>
                          </m:r>
                          <m:r>
                            <a:rPr lang="fr-FR" sz="2800" b="0" i="1" smtClean="0">
                              <a:latin typeface="Cambria Math"/>
                            </a:rPr>
                            <m:t>−1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FR" sz="2800" b="0" i="1" smtClean="0">
                              <a:latin typeface="Cambria Math"/>
                            </a:rPr>
                            <m:t>𝑗</m:t>
                          </m:r>
                          <m:r>
                            <a:rPr lang="fr-FR" sz="2800" b="0" i="1" smtClean="0">
                              <a:latin typeface="Cambria Math"/>
                              <a:ea typeface="Cambria Math"/>
                            </a:rPr>
                            <m:t>≠</m:t>
                          </m:r>
                          <m:r>
                            <a:rPr lang="fr-FR" sz="2800" b="0" i="1" smtClean="0">
                              <a:latin typeface="Cambria Math"/>
                              <a:ea typeface="Cambria Math"/>
                            </a:rPr>
                            <m:t>𝑖</m:t>
                          </m:r>
                        </m:sub>
                        <m:sup>
                          <m:r>
                            <a:rPr lang="fr-FR" sz="2800" b="0" i="1" smtClean="0">
                              <a:latin typeface="Cambria Math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fr-FR" sz="28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fr-FR" sz="2800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fr-FR" sz="2800" b="0" i="1" smtClean="0">
                                  <a:latin typeface="Cambria Math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34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693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332656"/>
                <a:ext cx="7467600" cy="5793507"/>
              </a:xfrm>
            </p:spPr>
            <p:txBody>
              <a:bodyPr>
                <a:normAutofit/>
              </a:bodyPr>
              <a:lstStyle/>
              <a:p>
                <a:pPr marL="36576" indent="0" algn="ctr">
                  <a:buNone/>
                </a:pPr>
                <a:r>
                  <a:rPr lang="fr-FR" sz="2800" u="sng" dirty="0" smtClean="0"/>
                  <a:t>Separation </a:t>
                </a:r>
                <a:r>
                  <a:rPr lang="fr-FR" sz="2800" u="sng" dirty="0" err="1" smtClean="0"/>
                  <a:t>Rule</a:t>
                </a:r>
                <a:endParaRPr lang="fr-FR" sz="2800" u="sng" dirty="0"/>
              </a:p>
              <a:p>
                <a:pPr marL="36576" indent="0">
                  <a:buNone/>
                </a:pPr>
                <a:endParaRPr lang="fr-FR" sz="2800" dirty="0" smtClean="0"/>
              </a:p>
              <a:p>
                <a:pPr marL="36576" indent="0">
                  <a:buNone/>
                </a:pPr>
                <a:endParaRPr lang="fr-FR" sz="2800" b="0" i="1" dirty="0" smtClean="0">
                  <a:latin typeface="Cambria Math"/>
                </a:endParaRPr>
              </a:p>
              <a:p>
                <a:pPr marL="36576" indent="0">
                  <a:buNone/>
                </a:pPr>
                <a:endParaRPr lang="fr-FR" sz="2800" i="1" dirty="0">
                  <a:latin typeface="Cambria Math"/>
                </a:endParaRPr>
              </a:p>
              <a:p>
                <a:pPr marL="36576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fr-FR" sz="2800" b="0" i="1" smtClean="0">
                          <a:latin typeface="Cambria Math"/>
                        </a:rPr>
                        <m:t>𝑠</m:t>
                      </m:r>
                      <m:d>
                        <m:dPr>
                          <m:begChr m:val="["/>
                          <m:endChr m:val="]"/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fr-FR" sz="2800" b="0" i="1" smtClean="0">
                              <a:latin typeface="Cambria Math"/>
                            </a:rPr>
                            <m:t>𝑖</m:t>
                          </m:r>
                        </m:e>
                      </m:d>
                      <m:r>
                        <a:rPr lang="fr-FR" sz="2800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fr-FR" sz="2800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FR" sz="2800" b="0" i="1" smtClean="0">
                              <a:latin typeface="Cambria Math"/>
                            </a:rPr>
                            <m:t>𝑗</m:t>
                          </m:r>
                          <m:r>
                            <a:rPr lang="fr-FR" sz="2800" b="0" i="1" smtClean="0">
                              <a:latin typeface="Cambria Math"/>
                            </a:rPr>
                            <m:t>≠</m:t>
                          </m:r>
                          <m:r>
                            <a:rPr lang="fr-FR" sz="2800" b="0" i="1" smtClean="0">
                              <a:latin typeface="Cambria Math"/>
                            </a:rPr>
                            <m:t>𝑖</m:t>
                          </m:r>
                        </m:sub>
                        <m:sup>
                          <m:r>
                            <a:rPr lang="fr-FR" sz="2800" b="0" i="1" smtClean="0">
                              <a:latin typeface="Cambria Math"/>
                            </a:rPr>
                            <m:t>𝑁</m:t>
                          </m:r>
                        </m:sup>
                        <m:e>
                          <m:d>
                            <m:dPr>
                              <m:begChr m:val="{"/>
                              <m:endChr m:val=""/>
                              <m:ctrlPr>
                                <a:rPr lang="fr-FR" sz="28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fr-FR" sz="2800" b="0" i="1" smtClean="0">
                                      <a:latin typeface="Cambria Math"/>
                                    </a:rPr>
                                  </m:ctrlPr>
                                </m:eqArrPr>
                                <m:e>
                                  <m:f>
                                    <m:fPr>
                                      <m:ctrlPr>
                                        <a:rPr lang="fr-FR" sz="2800" b="0" i="1" smtClean="0"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fr-FR" sz="2800" b="0" i="1" smtClean="0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p>
                                        <m:sSupPr>
                                          <m:ctrlPr>
                                            <a:rPr lang="fr-FR" sz="2800" b="0" i="1" smtClean="0"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‖"/>
                                              <m:endChr m:val="‖"/>
                                              <m:ctrlPr>
                                                <a:rPr lang="fr-FR" sz="2800" b="0" i="1" smtClean="0">
                                                  <a:latin typeface="Cambria Math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fr-FR" sz="2800" b="0" i="1" smtClean="0">
                                                      <a:latin typeface="Cambria Math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fr-FR" sz="2800" b="0" i="1" smtClean="0">
                                                      <a:latin typeface="Cambria Math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fr-FR" sz="2800" b="0" i="1" smtClean="0">
                                                      <a:latin typeface="Cambria Math"/>
                                                    </a:rPr>
                                                    <m:t>𝑗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den>
                                  </m:f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∙(</m:t>
                                  </m:r>
                                  <m:sSub>
                                    <m:sSubPr>
                                      <m:ctrlPr>
                                        <a:rPr lang="fr-FR" sz="2800" b="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sz="2800" b="0" i="1" smtClean="0">
                                          <a:latin typeface="Cambria Math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fr-FR" sz="2800" b="0" i="1" smtClean="0">
                                          <a:latin typeface="Cambria Math"/>
                                        </a:rPr>
                                        <m:t>𝑟</m:t>
                                      </m:r>
                                      <m:r>
                                        <a:rPr lang="fr-FR" sz="2800" b="0" i="1" smtClean="0"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−</m:t>
                                  </m:r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fr-FR" sz="2800" b="0" i="1" smtClean="0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800" b="0" i="1" smtClean="0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)</m:t>
                                  </m:r>
                                  <m:r>
                                    <m:rPr>
                                      <m:nor/>
                                    </m:rPr>
                                    <a:rPr lang="fr-FR" sz="2800" b="0" i="0" smtClean="0">
                                      <a:latin typeface="Cambria Math"/>
                                    </a:rPr>
                                    <m:t>, </m:t>
                                  </m:r>
                                  <m:r>
                                    <m:rPr>
                                      <m:nor/>
                                    </m:rPr>
                                    <a:rPr lang="fr-FR" sz="2800" b="0" i="0" smtClean="0">
                                      <a:latin typeface="Cambria Math"/>
                                    </a:rPr>
                                    <m:t>if</m:t>
                                  </m:r>
                                  <m:r>
                                    <m:rPr>
                                      <m:nor/>
                                    </m:rPr>
                                    <a:rPr lang="fr-FR" sz="2800" b="0" i="0" smtClean="0">
                                      <a:latin typeface="Cambria Math"/>
                                    </a:rPr>
                                    <m:t> </m:t>
                                  </m:r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fr-FR" sz="2800" b="0" i="1" smtClean="0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800" b="0" i="1" smtClean="0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fr-FR" sz="2800" b="0" i="1" smtClean="0">
                                              <a:latin typeface="Cambria Math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&lt;</m:t>
                                  </m:r>
                                  <m:sSub>
                                    <m:sSubPr>
                                      <m:ctrlPr>
                                        <a:rPr lang="fr-FR" sz="2800" b="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sz="2800" b="0" i="1" smtClean="0">
                                          <a:latin typeface="Cambria Math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fr-FR" sz="2800" b="0" i="1" smtClean="0">
                                          <a:latin typeface="Cambria Math"/>
                                        </a:rPr>
                                        <m:t>𝑟</m:t>
                                      </m:r>
                                      <m:r>
                                        <a:rPr lang="fr-FR" sz="2800" b="0" i="1" smtClean="0"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fr-FR" sz="2800" b="0" i="1" smtClean="0">
                                      <a:latin typeface="Cambria Math"/>
                                    </a:rPr>
                                    <m:t>0</m:t>
                                  </m:r>
                                  <m:r>
                                    <m:rPr>
                                      <m:nor/>
                                    </m:rPr>
                                    <a:rPr lang="fr-FR" sz="2800" b="0" i="0" smtClean="0">
                                      <a:latin typeface="Cambria Math"/>
                                    </a:rPr>
                                    <m:t>, </m:t>
                                  </m:r>
                                  <m:r>
                                    <m:rPr>
                                      <m:nor/>
                                    </m:rPr>
                                    <a:rPr lang="fr-FR" sz="2800" b="0" i="0" smtClean="0">
                                      <a:latin typeface="Cambria Math"/>
                                    </a:rPr>
                                    <m:t>otherwise</m:t>
                                  </m:r>
                                </m:e>
                              </m:eqArr>
                            </m:e>
                          </m:d>
                        </m:e>
                      </m:nary>
                    </m:oMath>
                  </m:oMathPara>
                </a14:m>
                <a:endParaRPr lang="fr-FR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332656"/>
                <a:ext cx="7467600" cy="5793507"/>
              </a:xfrm>
              <a:blipFill rotWithShape="1">
                <a:blip r:embed="rId2"/>
                <a:stretch>
                  <a:fillRect l="-1143" t="-105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818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2) Migration Urge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6576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/>
                        </a:rPr>
                        <m:t>𝑅</m:t>
                      </m:r>
                      <m:d>
                        <m:dPr>
                          <m:ctrlPr>
                            <a:rPr lang="fr-FR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/>
                            </a:rPr>
                            <m:t>𝜃</m:t>
                          </m:r>
                        </m:e>
                      </m:d>
                      <m:r>
                        <a:rPr lang="fr-FR" b="0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fr-FR" i="1" smtClean="0">
                              <a:latin typeface="Cambria Math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fr-FR" i="1" smtClean="0">
                                  <a:latin typeface="Cambria Math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fr-FR" i="1" smtClean="0">
                                        <a:latin typeface="Cambria Math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fr-FR" i="0" smtClean="0">
                                        <a:latin typeface="Cambria Math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fr-FR" i="0" smtClean="0">
                                        <a:latin typeface="Cambria Math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fr-FR" b="0" i="1" smtClean="0">
                                        <a:latin typeface="Cambria Math"/>
                                      </a:rPr>
                                      <m:t>𝜃</m:t>
                                    </m:r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fr-FR" i="1" smtClean="0">
                                        <a:latin typeface="Cambria Math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fr-FR" i="0" smtClean="0">
                                        <a:latin typeface="Cambria Math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fr-FR" b="0" i="1" smtClean="0">
                                        <a:latin typeface="Cambria Math"/>
                                      </a:rPr>
                                      <m:t>𝜃</m:t>
                                    </m:r>
                                  </m:e>
                                </m:func>
                              </m:e>
                            </m:mr>
                            <m:mr>
                              <m:e>
                                <m:func>
                                  <m:funcPr>
                                    <m:ctrlPr>
                                      <a:rPr lang="fr-FR" i="1" smtClean="0">
                                        <a:latin typeface="Cambria Math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fr-FR" i="0" smtClean="0">
                                        <a:latin typeface="Cambria Math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fr-FR" b="0" i="1" smtClean="0">
                                        <a:latin typeface="Cambria Math"/>
                                      </a:rPr>
                                      <m:t>𝜃</m:t>
                                    </m:r>
                                  </m:e>
                                </m:func>
                              </m:e>
                              <m:e>
                                <m:r>
                                  <a:rPr lang="fr-FR" b="0" i="1" smtClean="0">
                                    <a:latin typeface="Cambria Math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fr-FR" i="1" smtClean="0">
                                        <a:latin typeface="Cambria Math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fr-FR" i="0" smtClean="0">
                                        <a:latin typeface="Cambria Math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fr-FR" b="0" i="1" smtClean="0">
                                        <a:latin typeface="Cambria Math"/>
                                      </a:rPr>
                                      <m:t>𝜃</m:t>
                                    </m:r>
                                  </m:e>
                                </m:func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/>
              </a:p>
              <a:p>
                <a:pPr marL="36576" indent="0">
                  <a:buNone/>
                </a:pPr>
                <a:endParaRPr lang="fr-FR" dirty="0" smtClean="0"/>
              </a:p>
              <a:p>
                <a:pPr marL="36576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/>
                        </a:rPr>
                        <m:t>𝑚</m:t>
                      </m:r>
                      <m:d>
                        <m:dPr>
                          <m:begChr m:val="["/>
                          <m:endChr m:val="]"/>
                          <m:ctrlPr>
                            <a:rPr lang="fr-FR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/>
                            </a:rPr>
                            <m:t>𝑖</m:t>
                          </m:r>
                        </m:e>
                      </m:d>
                      <m:r>
                        <a:rPr lang="fr-FR" b="0" i="1" smtClean="0">
                          <a:latin typeface="Cambria Math"/>
                        </a:rPr>
                        <m:t>=</m:t>
                      </m:r>
                      <m:r>
                        <a:rPr lang="fr-FR" b="0" i="1" smtClean="0">
                          <a:latin typeface="Cambria Math"/>
                        </a:rPr>
                        <m:t>𝑅</m:t>
                      </m:r>
                      <m:d>
                        <m:dPr>
                          <m:ctrlPr>
                            <a:rPr lang="fr-FR" b="0" i="1" smtClean="0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r-FR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fr-FR" b="0" i="1" smtClean="0">
                          <a:latin typeface="Cambria Math"/>
                        </a:rPr>
                        <m:t>∙</m:t>
                      </m:r>
                      <m:sSub>
                        <m:sSubPr>
                          <m:ctrlPr>
                            <a:rPr lang="fr-FR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/>
                            </a:rPr>
                            <m:t>𝑀</m:t>
                          </m:r>
                        </m:e>
                        <m:sub>
                          <m:r>
                            <a:rPr lang="fr-FR" b="0" i="1" smtClean="0">
                              <a:latin typeface="Cambria Math"/>
                            </a:rPr>
                            <m:t>𝑖𝑔𝑟</m:t>
                          </m:r>
                        </m:sub>
                      </m:sSub>
                    </m:oMath>
                  </m:oMathPara>
                </a14:m>
                <a:endParaRPr lang="fr-FR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38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472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</a:t>
            </a:r>
            <a:r>
              <a:rPr lang="fr-FR" dirty="0" smtClean="0"/>
              <a:t>) Wheel Speed Computation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36576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/>
                        </a:rPr>
                        <m:t>𝑤</m:t>
                      </m:r>
                      <m:r>
                        <a:rPr lang="fr-FR" b="0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fr-FR" b="0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fr-FR" b="0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r>
                                <a:rPr lang="fr-FR" b="0" i="1" smtClean="0">
                                  <a:latin typeface="Cambria Math"/>
                                </a:rPr>
                                <m:t>𝑏</m:t>
                              </m:r>
                              <m:r>
                                <a:rPr lang="fr-FR" b="0" i="1" smtClean="0">
                                  <a:latin typeface="Cambria Math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fr-FR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fr-FR" b="0" i="1" smtClean="0">
                                  <a:latin typeface="Cambria Math"/>
                                </a:rPr>
                                <m:t>∙</m:t>
                              </m:r>
                              <m:f>
                                <m:fPr>
                                  <m:ctrlPr>
                                    <a:rPr lang="fr-FR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𝜋</m:t>
                                  </m:r>
                                </m:den>
                              </m:f>
                              <m:r>
                                <m:rPr>
                                  <m:nor/>
                                </m:rPr>
                                <a:rPr lang="fr-FR" b="0" i="0" smtClean="0">
                                  <a:latin typeface="Cambria Math"/>
                                </a:rPr>
                                <m:t>, </m:t>
                              </m:r>
                              <m:r>
                                <m:rPr>
                                  <m:nor/>
                                </m:rPr>
                                <a:rPr lang="fr-FR" b="0" i="0" smtClean="0">
                                  <a:latin typeface="Cambria Math"/>
                                </a:rPr>
                                <m:t>if</m:t>
                              </m:r>
                              <m:r>
                                <m:rPr>
                                  <m:nor/>
                                </m:rPr>
                                <a:rPr lang="fr-FR" b="0" i="0" smtClean="0">
                                  <a:latin typeface="Cambria Math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fr-FR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𝜋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fr-FR" b="0" i="1" smtClean="0">
                                  <a:latin typeface="Cambria Math"/>
                                </a:rPr>
                                <m:t>&lt;</m:t>
                              </m:r>
                              <m:r>
                                <a:rPr lang="fr-FR" b="0" i="1" smtClean="0">
                                  <a:latin typeface="Cambria Math"/>
                                </a:rPr>
                                <m:t>𝑏</m:t>
                              </m:r>
                              <m:r>
                                <a:rPr lang="fr-FR" b="0" i="1" smtClean="0">
                                  <a:latin typeface="Cambria Math"/>
                                </a:rPr>
                                <m:t>&lt;</m:t>
                              </m:r>
                              <m:f>
                                <m:fPr>
                                  <m:ctrlPr>
                                    <a:rPr lang="fr-FR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𝜋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</m:e>
                            <m:e>
                              <m:r>
                                <a:rPr lang="fr-FR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m:rPr>
                                  <m:nor/>
                                </m:rPr>
                                <a:rPr lang="fr-FR" b="0" i="0" smtClean="0">
                                  <a:latin typeface="Cambria Math"/>
                                </a:rPr>
                                <m:t>, </m:t>
                              </m:r>
                              <m:r>
                                <m:rPr>
                                  <m:nor/>
                                </m:rPr>
                                <a:rPr lang="fr-FR" b="0" i="0" smtClean="0">
                                  <a:latin typeface="Cambria Math"/>
                                </a:rPr>
                                <m:t>otherwise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fr-FR" dirty="0" smtClean="0"/>
              </a:p>
              <a:p>
                <a:pPr marL="36576" indent="0">
                  <a:buNone/>
                </a:pPr>
                <a:endParaRPr lang="fr-FR" dirty="0"/>
              </a:p>
              <a:p>
                <a:pPr marL="36576" indent="0">
                  <a:buNone/>
                </a:pPr>
                <a:endParaRPr lang="fr-FR" dirty="0" smtClean="0"/>
              </a:p>
              <a:p>
                <a:pPr marL="36576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/>
                        </a:rPr>
                        <m:t>𝑢</m:t>
                      </m:r>
                      <m:r>
                        <a:rPr lang="fr-FR" b="0" i="1" smtClean="0">
                          <a:latin typeface="Cambria Math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fr-FR" b="0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fr-FR" b="0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fr-FR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𝑠𝑝𝑒𝑒𝑑</m:t>
                                  </m:r>
                                </m:e>
                              </m:d>
                              <m:r>
                                <a:rPr lang="fr-FR" b="0" i="1" smtClean="0">
                                  <a:latin typeface="Cambria Math"/>
                                </a:rPr>
                                <m:t>∙</m:t>
                              </m:r>
                              <m:f>
                                <m:fPr>
                                  <m:ctrlPr>
                                    <a:rPr lang="fr-FR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f>
                                    <m:fPr>
                                      <m:ctrlPr>
                                        <a:rPr lang="fr-FR" b="0" i="1" smtClean="0"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fr-FR" b="0" i="1" smtClean="0">
                                          <a:latin typeface="Cambria Math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FR" b="0" i="1" smtClean="0">
                                          <a:latin typeface="Cambria Math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−|</m:t>
                                  </m:r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𝑏</m:t>
                                  </m:r>
                                  <m:r>
                                    <a:rPr lang="fr-FR" b="0" i="1" smtClean="0">
                                      <a:latin typeface="Cambria Math"/>
                                    </a:rPr>
                                    <m:t>|</m:t>
                                  </m:r>
                                </m:num>
                                <m:den>
                                  <m:f>
                                    <m:fPr>
                                      <m:ctrlPr>
                                        <a:rPr lang="fr-FR" b="0" i="1" smtClean="0"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fr-FR" b="0" i="1" smtClean="0">
                                          <a:latin typeface="Cambria Math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FR" b="0" i="1" smtClean="0">
                                          <a:latin typeface="Cambria Math"/>
                                        </a:rPr>
                                        <m:t>2</m:t>
                                      </m:r>
                                    </m:den>
                                  </m:f>
                                </m:den>
                              </m:f>
                            </m:e>
                            <m:e>
                              <m:r>
                                <a:rPr lang="fr-FR" b="0" i="1" smtClean="0">
                                  <a:latin typeface="Cambria Math"/>
                                </a:rPr>
                                <m:t>0</m:t>
                              </m:r>
                              <m:r>
                                <m:rPr>
                                  <m:nor/>
                                </m:rPr>
                                <a:rPr lang="fr-FR" b="0" i="0" smtClean="0">
                                  <a:latin typeface="Cambria Math"/>
                                </a:rPr>
                                <m:t>, </m:t>
                              </m:r>
                              <m:r>
                                <m:rPr>
                                  <m:nor/>
                                </m:rPr>
                                <a:rPr lang="fr-FR" b="0" i="0" smtClean="0">
                                  <a:latin typeface="Cambria Math"/>
                                </a:rPr>
                                <m:t>otherwise</m:t>
                              </m:r>
                            </m:e>
                          </m:eqArr>
                        </m:e>
                      </m:d>
                      <m:r>
                        <m:rPr>
                          <m:nor/>
                        </m:rPr>
                        <a:rPr lang="fr-FR" b="0" i="0" smtClean="0">
                          <a:latin typeface="Cambria Math"/>
                        </a:rPr>
                        <m:t>, </m:t>
                      </m:r>
                      <m:r>
                        <m:rPr>
                          <m:nor/>
                        </m:rPr>
                        <a:rPr lang="fr-FR" b="0" i="0" smtClean="0">
                          <a:latin typeface="Cambria Math"/>
                        </a:rPr>
                        <m:t>if</m:t>
                      </m:r>
                      <m:r>
                        <m:rPr>
                          <m:nor/>
                        </m:rPr>
                        <a:rPr lang="fr-FR" b="0" i="0" smtClean="0">
                          <a:latin typeface="Cambria Math"/>
                        </a:rPr>
                        <m:t> </m:t>
                      </m:r>
                      <m:r>
                        <a:rPr lang="fr-FR" b="0" i="1" smtClean="0">
                          <a:latin typeface="Cambria Math"/>
                        </a:rPr>
                        <m:t>−</m:t>
                      </m:r>
                      <m:f>
                        <m:fPr>
                          <m:ctrlPr>
                            <a:rPr lang="fr-FR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/>
                            </a:rPr>
                            <m:t>𝜋</m:t>
                          </m:r>
                        </m:num>
                        <m:den>
                          <m:r>
                            <a:rPr lang="fr-FR" b="0" i="1" smtClean="0">
                              <a:latin typeface="Cambria Math"/>
                            </a:rPr>
                            <m:t>2</m:t>
                          </m:r>
                        </m:den>
                      </m:f>
                      <m:r>
                        <a:rPr lang="fr-FR" b="0" i="1" smtClean="0">
                          <a:latin typeface="Cambria Math"/>
                        </a:rPr>
                        <m:t>&lt;</m:t>
                      </m:r>
                      <m:r>
                        <a:rPr lang="fr-FR" b="0" i="1" smtClean="0">
                          <a:latin typeface="Cambria Math"/>
                        </a:rPr>
                        <m:t>𝑏</m:t>
                      </m:r>
                      <m:r>
                        <a:rPr lang="fr-FR" b="0" i="1" smtClean="0">
                          <a:latin typeface="Cambria Math"/>
                        </a:rPr>
                        <m:t>&lt;</m:t>
                      </m:r>
                      <m:f>
                        <m:fPr>
                          <m:ctrlPr>
                            <a:rPr lang="fr-FR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/>
                            </a:rPr>
                            <m:t>𝜋</m:t>
                          </m:r>
                        </m:num>
                        <m:den>
                          <m:r>
                            <a:rPr lang="fr-FR" b="0" i="1" smtClean="0">
                              <a:latin typeface="Cambria Math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38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3018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</a:t>
            </a:r>
            <a:r>
              <a:rPr lang="fr-FR" dirty="0" smtClean="0"/>
              <a:t>) Wheel Speed Computation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872" y="1600200"/>
            <a:ext cx="5202256" cy="4525963"/>
          </a:xfrm>
        </p:spPr>
      </p:pic>
    </p:spTree>
    <p:extLst>
      <p:ext uri="{BB962C8B-B14F-4D97-AF65-F5344CB8AC3E}">
        <p14:creationId xmlns:p14="http://schemas.microsoft.com/office/powerpoint/2010/main" val="5149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1247</TotalTime>
  <Words>398</Words>
  <Application>Microsoft Office PowerPoint</Application>
  <PresentationFormat>On-screen Show (4:3)</PresentationFormat>
  <Paragraphs>67</Paragraphs>
  <Slides>23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Technic</vt:lpstr>
      <vt:lpstr>Multi-robots navigation in cluttered and dynamic environments</vt:lpstr>
      <vt:lpstr>Summary</vt:lpstr>
      <vt:lpstr>Introduction</vt:lpstr>
      <vt:lpstr>Methodology</vt:lpstr>
      <vt:lpstr>1) Reynold’s Rules</vt:lpstr>
      <vt:lpstr>PowerPoint Presentation</vt:lpstr>
      <vt:lpstr>2) Migration Urge</vt:lpstr>
      <vt:lpstr>3) Wheel Speed Computation</vt:lpstr>
      <vt:lpstr>3) Wheel Speed Computation</vt:lpstr>
      <vt:lpstr>4) Braitenberg</vt:lpstr>
      <vt:lpstr>4) Metrics</vt:lpstr>
      <vt:lpstr>PowerPoint Presentation</vt:lpstr>
      <vt:lpstr>PowerPoint Presentation</vt:lpstr>
      <vt:lpstr>4) Experimental Setup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Multi-robots navigation in cluttered and dynamic environments</dc:title>
  <dc:creator>Alexis Dewaele</dc:creator>
  <cp:lastModifiedBy>Alexis Dewaele</cp:lastModifiedBy>
  <cp:revision>40</cp:revision>
  <dcterms:created xsi:type="dcterms:W3CDTF">2018-12-10T08:54:40Z</dcterms:created>
  <dcterms:modified xsi:type="dcterms:W3CDTF">2018-12-17T13:49:45Z</dcterms:modified>
</cp:coreProperties>
</file>

<file path=docProps/thumbnail.jpeg>
</file>